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notesSlides/notesSlide33.xml" ContentType="application/vnd.openxmlformats-officedocument.presentationml.notesSlide+xml"/>
  <Override PartName="/ppt/charts/chart2.xml" ContentType="application/vnd.openxmlformats-officedocument.drawingml.chart+xml"/>
  <Override PartName="/ppt/notesSlides/notesSlide34.xml" ContentType="application/vnd.openxmlformats-officedocument.presentationml.notesSlide+xml"/>
  <Override PartName="/ppt/charts/chart3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329" r:id="rId15"/>
    <p:sldId id="261" r:id="rId16"/>
    <p:sldId id="264" r:id="rId17"/>
    <p:sldId id="324" r:id="rId18"/>
    <p:sldId id="259" r:id="rId19"/>
    <p:sldId id="275" r:id="rId20"/>
    <p:sldId id="289" r:id="rId21"/>
    <p:sldId id="266" r:id="rId22"/>
    <p:sldId id="265" r:id="rId23"/>
    <p:sldId id="295" r:id="rId24"/>
    <p:sldId id="273" r:id="rId25"/>
    <p:sldId id="272" r:id="rId26"/>
    <p:sldId id="276" r:id="rId27"/>
    <p:sldId id="315" r:id="rId28"/>
    <p:sldId id="313" r:id="rId29"/>
    <p:sldId id="312" r:id="rId30"/>
    <p:sldId id="314" r:id="rId31"/>
    <p:sldId id="325" r:id="rId32"/>
    <p:sldId id="327" r:id="rId33"/>
    <p:sldId id="326" r:id="rId34"/>
    <p:sldId id="328" r:id="rId35"/>
    <p:sldId id="297" r:id="rId36"/>
    <p:sldId id="296" r:id="rId37"/>
    <p:sldId id="298" r:id="rId38"/>
    <p:sldId id="301" r:id="rId39"/>
    <p:sldId id="299" r:id="rId40"/>
    <p:sldId id="300" r:id="rId41"/>
    <p:sldId id="283" r:id="rId42"/>
    <p:sldId id="280" r:id="rId4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4" autoAdjust="0"/>
    <p:restoredTop sz="87811" autoAdjust="0"/>
  </p:normalViewPr>
  <p:slideViewPr>
    <p:cSldViewPr>
      <p:cViewPr varScale="1">
        <p:scale>
          <a:sx n="99" d="100"/>
          <a:sy n="99" d="100"/>
        </p:scale>
        <p:origin x="-112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Milestones!$C$1</c:f>
              <c:strCache>
                <c:ptCount val="1"/>
                <c:pt idx="0">
                  <c:v>Gesamtzahl</c:v>
                </c:pt>
              </c:strCache>
            </c:strRef>
          </c:tx>
          <c:invertIfNegative val="0"/>
          <c:cat>
            <c:strRef>
              <c:f>Milestones!$A$2:$A$7</c:f>
              <c:strCache>
                <c:ptCount val="6"/>
                <c:pt idx="0">
                  <c:v>MS1: Projektplan</c:v>
                </c:pt>
                <c:pt idx="1">
                  <c:v>MS2: Anforderungen und Analyse</c:v>
                </c:pt>
                <c:pt idx="2">
                  <c:v>MS3: Ende Elaboration</c:v>
                </c:pt>
                <c:pt idx="3">
                  <c:v>MS4: Architektur/Design 1</c:v>
                </c:pt>
                <c:pt idx="4">
                  <c:v>MS5: Architektur/Design 2</c:v>
                </c:pt>
                <c:pt idx="5">
                  <c:v>MS6: Schlusspräsentation/-abgabe</c:v>
                </c:pt>
              </c:strCache>
            </c:strRef>
          </c:cat>
          <c:val>
            <c:numRef>
              <c:f>Milestones!$C$2:$C$7</c:f>
              <c:numCache>
                <c:formatCode>Standard</c:formatCode>
                <c:ptCount val="6"/>
                <c:pt idx="0">
                  <c:v>154.75</c:v>
                </c:pt>
                <c:pt idx="1">
                  <c:v>176.5</c:v>
                </c:pt>
                <c:pt idx="2">
                  <c:v>134.5</c:v>
                </c:pt>
                <c:pt idx="3">
                  <c:v>191.75</c:v>
                </c:pt>
                <c:pt idx="4">
                  <c:v>220</c:v>
                </c:pt>
                <c:pt idx="5">
                  <c:v>145.5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776512"/>
        <c:axId val="73790592"/>
      </c:barChart>
      <c:catAx>
        <c:axId val="73776512"/>
        <c:scaling>
          <c:orientation val="minMax"/>
        </c:scaling>
        <c:delete val="0"/>
        <c:axPos val="b"/>
        <c:majorTickMark val="out"/>
        <c:minorTickMark val="none"/>
        <c:tickLblPos val="nextTo"/>
        <c:crossAx val="73790592"/>
        <c:crosses val="autoZero"/>
        <c:auto val="1"/>
        <c:lblAlgn val="ctr"/>
        <c:lblOffset val="100"/>
        <c:noMultiLvlLbl val="0"/>
      </c:catAx>
      <c:valAx>
        <c:axId val="73790592"/>
        <c:scaling>
          <c:orientation val="minMax"/>
        </c:scaling>
        <c:delete val="0"/>
        <c:axPos val="l"/>
        <c:majorGridlines/>
        <c:numFmt formatCode="Standard" sourceLinked="1"/>
        <c:majorTickMark val="out"/>
        <c:minorTickMark val="none"/>
        <c:tickLblPos val="nextTo"/>
        <c:crossAx val="737765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Stunden</c:v>
          </c:tx>
          <c:marker>
            <c:symbol val="none"/>
          </c:marker>
          <c:val>
            <c:numRef>
              <c:f>'h pro Tag'!$H$2:$H$16</c:f>
              <c:numCache>
                <c:formatCode>Standard</c:formatCode>
                <c:ptCount val="15"/>
                <c:pt idx="0">
                  <c:v>20</c:v>
                </c:pt>
                <c:pt idx="1">
                  <c:v>80</c:v>
                </c:pt>
                <c:pt idx="2">
                  <c:v>58.25</c:v>
                </c:pt>
                <c:pt idx="3">
                  <c:v>37.25</c:v>
                </c:pt>
                <c:pt idx="4">
                  <c:v>60.75</c:v>
                </c:pt>
                <c:pt idx="5">
                  <c:v>58</c:v>
                </c:pt>
                <c:pt idx="6">
                  <c:v>72.25</c:v>
                </c:pt>
                <c:pt idx="7">
                  <c:v>79.25</c:v>
                </c:pt>
                <c:pt idx="8">
                  <c:v>65.25</c:v>
                </c:pt>
                <c:pt idx="9">
                  <c:v>54.25</c:v>
                </c:pt>
                <c:pt idx="10">
                  <c:v>91.25</c:v>
                </c:pt>
                <c:pt idx="11">
                  <c:v>119</c:v>
                </c:pt>
                <c:pt idx="12">
                  <c:v>94</c:v>
                </c:pt>
                <c:pt idx="13">
                  <c:v>65</c:v>
                </c:pt>
                <c:pt idx="14">
                  <c:v>66.5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242880"/>
        <c:axId val="77657216"/>
      </c:lineChart>
      <c:catAx>
        <c:axId val="752428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CH"/>
                  <a:t>Projektwoche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77657216"/>
        <c:crosses val="autoZero"/>
        <c:auto val="1"/>
        <c:lblAlgn val="ctr"/>
        <c:lblOffset val="100"/>
        <c:noMultiLvlLbl val="0"/>
      </c:catAx>
      <c:valAx>
        <c:axId val="77657216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CH"/>
                  <a:t>Stunden</a:t>
                </a:r>
              </a:p>
            </c:rich>
          </c:tx>
          <c:layout/>
          <c:overlay val="0"/>
        </c:title>
        <c:numFmt formatCode="Standard" sourceLinked="1"/>
        <c:majorTickMark val="out"/>
        <c:minorTickMark val="none"/>
        <c:tickLblPos val="nextTo"/>
        <c:crossAx val="752428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Activities!$C$1</c:f>
              <c:strCache>
                <c:ptCount val="1"/>
                <c:pt idx="0">
                  <c:v>Gesamtzahl</c:v>
                </c:pt>
              </c:strCache>
            </c:strRef>
          </c:tx>
          <c:dLbls>
            <c:dLbl>
              <c:idx val="0"/>
              <c:layout>
                <c:manualLayout>
                  <c:x val="-0.22016146547713594"/>
                  <c:y val="2.473470944464522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7877961040673896E-2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9.005541121071986E-2"/>
                  <c:y val="6.2123835114582422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16319765161803404"/>
                  <c:y val="2.258386514511085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0.16546011930448803"/>
                  <c:y val="0.15453646934335571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0.10913847531462714"/>
                  <c:y val="0.27728295186613688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5.6309067434179232E-2"/>
                  <c:y val="-9.76562910163467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 b="1"/>
                </a:pPr>
                <a:endParaRPr lang="de-D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Activities!$C$2:$C$12</c:f>
              <c:numCache>
                <c:formatCode>Standard</c:formatCode>
                <c:ptCount val="11"/>
                <c:pt idx="0">
                  <c:v>1.25</c:v>
                </c:pt>
                <c:pt idx="1">
                  <c:v>12.5</c:v>
                </c:pt>
                <c:pt idx="2">
                  <c:v>29.75</c:v>
                </c:pt>
                <c:pt idx="3">
                  <c:v>34.75</c:v>
                </c:pt>
                <c:pt idx="4">
                  <c:v>36</c:v>
                </c:pt>
                <c:pt idx="5">
                  <c:v>49</c:v>
                </c:pt>
                <c:pt idx="6">
                  <c:v>121.5</c:v>
                </c:pt>
                <c:pt idx="7">
                  <c:v>130.25</c:v>
                </c:pt>
                <c:pt idx="8">
                  <c:v>138.25</c:v>
                </c:pt>
                <c:pt idx="9">
                  <c:v>232</c:v>
                </c:pt>
                <c:pt idx="10">
                  <c:v>237.75</c:v>
                </c:pt>
              </c:numCache>
            </c:numRef>
          </c:val>
        </c:ser>
        <c:ser>
          <c:idx val="1"/>
          <c:order val="1"/>
          <c:tx>
            <c:strRef>
              <c:f>Activities!$D$1</c:f>
              <c:strCache>
                <c:ptCount val="1"/>
              </c:strCache>
            </c:strRef>
          </c:tx>
          <c:dLbls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Activities!$D$2:$D$12</c:f>
              <c:numCache>
                <c:formatCode>Standard</c:formatCode>
                <c:ptCount val="11"/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30.05.2011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1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77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49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0885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</a:t>
            </a:r>
            <a:r>
              <a:rPr lang="de-CH" baseline="0" dirty="0" smtClean="0"/>
              <a:t>Sekretärin</a:t>
            </a:r>
          </a:p>
          <a:p>
            <a:r>
              <a:rPr lang="de-CH" baseline="0" dirty="0" smtClean="0"/>
              <a:t>Delia</a:t>
            </a:r>
            <a:r>
              <a:rPr lang="de-CH" baseline="0" dirty="0" smtClean="0"/>
              <a:t>, </a:t>
            </a:r>
            <a:r>
              <a:rPr lang="de-CH" baseline="0" dirty="0" smtClean="0"/>
              <a:t>Kundin</a:t>
            </a:r>
          </a:p>
          <a:p>
            <a:r>
              <a:rPr lang="de-CH" baseline="0" dirty="0" err="1" smtClean="0"/>
              <a:t>Digi</a:t>
            </a:r>
            <a:r>
              <a:rPr lang="de-CH" baseline="0" dirty="0" smtClean="0"/>
              <a:t>, Super Mario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0103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88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314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17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59687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18915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254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7032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791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780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28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3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9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64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30.05.2011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30.05.2011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30.05.2011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30.05.2011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30.05.2011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png"/><Relationship Id="rId18" Type="http://schemas.openxmlformats.org/officeDocument/2006/relationships/image" Target="../media/image3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openxmlformats.org/officeDocument/2006/relationships/image" Target="../media/image25.png"/><Relationship Id="rId17" Type="http://schemas.openxmlformats.org/officeDocument/2006/relationships/image" Target="../media/image30.gi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</a:t>
            </a:r>
            <a:r>
              <a:rPr lang="de-CH" dirty="0" smtClean="0"/>
              <a:t>Technologien kennenlernen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Tools</a:t>
            </a:r>
            <a:endParaRPr lang="de-CH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6195389" y="2815599"/>
            <a:ext cx="2114277" cy="1583881"/>
            <a:chOff x="6112387" y="4881464"/>
            <a:chExt cx="2114277" cy="1583881"/>
          </a:xfrm>
        </p:grpSpPr>
        <p:pic>
          <p:nvPicPr>
            <p:cNvPr id="13314" name="Picture 2" descr="E:\hsr\se2p_svn.elmermx.ch\doc\09_Praesentationen\logos\android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2387" y="4938202"/>
              <a:ext cx="1450724" cy="1450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7" name="Picture 5" descr="E:\hsr\se2p_svn.elmermx.ch\doc\09_Praesentationen\logos\eclips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981" y="4881464"/>
              <a:ext cx="700552" cy="700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0" name="Picture 8" descr="E:\hsr\se2p_svn.elmermx.ch\doc\09_Praesentationen\logos\java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225" y="5612906"/>
              <a:ext cx="852439" cy="852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uppieren 6"/>
          <p:cNvGrpSpPr/>
          <p:nvPr/>
        </p:nvGrpSpPr>
        <p:grpSpPr>
          <a:xfrm>
            <a:off x="379092" y="1790127"/>
            <a:ext cx="4424246" cy="1008112"/>
            <a:chOff x="3101672" y="3291685"/>
            <a:chExt cx="4424246" cy="1008112"/>
          </a:xfrm>
        </p:grpSpPr>
        <p:pic>
          <p:nvPicPr>
            <p:cNvPr id="13319" name="Picture 7" descr="E:\hsr\se2p_svn.elmermx.ch\doc\09_Praesentationen\logos\enterprise-architect.gi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1672" y="3376005"/>
              <a:ext cx="3208976" cy="876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3" name="Picture 11" descr="E:\hsr\se2p_svn.elmermx.ch\doc\09_Praesentationen\logos\offic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7806" y="3291685"/>
              <a:ext cx="1008112" cy="1008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uppieren 8"/>
          <p:cNvGrpSpPr/>
          <p:nvPr/>
        </p:nvGrpSpPr>
        <p:grpSpPr>
          <a:xfrm>
            <a:off x="5654591" y="204091"/>
            <a:ext cx="3278760" cy="2090092"/>
            <a:chOff x="5638224" y="479183"/>
            <a:chExt cx="3278760" cy="2090092"/>
          </a:xfrm>
        </p:grpSpPr>
        <p:pic>
          <p:nvPicPr>
            <p:cNvPr id="13315" name="Picture 3" descr="E:\hsr\se2p_svn.elmermx.ch\doc\09_Praesentationen\logos\apache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68" b="22981"/>
            <a:stretch/>
          </p:blipFill>
          <p:spPr bwMode="auto">
            <a:xfrm>
              <a:off x="7444980" y="479183"/>
              <a:ext cx="1472004" cy="676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1" name="Picture 9" descr="E:\hsr\se2p_svn.elmermx.ch\doc\09_Praesentationen\logos\netbean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349" y="787840"/>
              <a:ext cx="735108" cy="735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4" name="Picture 12" descr="E:\hsr\se2p_svn.elmermx.ch\doc\09_Praesentationen\logos\passenger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224" y="1615814"/>
              <a:ext cx="1806756" cy="62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5" name="Picture 13" descr="E:\hsr\se2p_svn.elmermx.ch\doc\09_Praesentationen\logos\rails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3168" y="1212270"/>
              <a:ext cx="1140462" cy="1357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7" name="Picture 15" descr="E:\hsr\se2p_svn.elmermx.ch\doc\09_Praesentationen\logos\ruby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5040" y="625059"/>
              <a:ext cx="769940" cy="883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pieren 7"/>
          <p:cNvGrpSpPr/>
          <p:nvPr/>
        </p:nvGrpSpPr>
        <p:grpSpPr>
          <a:xfrm>
            <a:off x="448031" y="3644910"/>
            <a:ext cx="3066986" cy="1860668"/>
            <a:chOff x="442508" y="1394717"/>
            <a:chExt cx="3066986" cy="1860668"/>
          </a:xfrm>
        </p:grpSpPr>
        <p:pic>
          <p:nvPicPr>
            <p:cNvPr id="13326" name="Picture 14" descr="E:\hsr\se2p_svn.elmermx.ch\doc\09_Praesentationen\logos\redmine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508" y="1562368"/>
              <a:ext cx="1547135" cy="1547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8" name="Picture 16" descr="E:\hsr\se2p_svn.elmermx.ch\doc\09_Praesentationen\logos\skype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42" b="26618"/>
            <a:stretch/>
          </p:blipFill>
          <p:spPr bwMode="auto">
            <a:xfrm>
              <a:off x="2087560" y="1394717"/>
              <a:ext cx="1120315" cy="581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0" name="Picture 18" descr="E:\hsr\se2p_svn.elmermx.ch\doc\09_Praesentationen\logos\subversion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601" y="2118467"/>
              <a:ext cx="1316893" cy="113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pieren 5"/>
          <p:cNvGrpSpPr/>
          <p:nvPr/>
        </p:nvGrpSpPr>
        <p:grpSpPr>
          <a:xfrm>
            <a:off x="4518789" y="5030110"/>
            <a:ext cx="4444239" cy="1514618"/>
            <a:chOff x="643443" y="5152458"/>
            <a:chExt cx="4444239" cy="1514618"/>
          </a:xfrm>
        </p:grpSpPr>
        <p:pic>
          <p:nvPicPr>
            <p:cNvPr id="13316" name="Picture 4" descr="E:\hsr\se2p_svn.elmermx.ch\doc\09_Praesentationen\logos\crap4j.pn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83"/>
            <a:stretch/>
          </p:blipFill>
          <p:spPr bwMode="auto">
            <a:xfrm>
              <a:off x="3372303" y="5983455"/>
              <a:ext cx="1475544" cy="683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2" name="Picture 10" descr="E:\hsr\se2p_svn.elmermx.ch\doc\09_Praesentationen\logos\object-aid.gif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1073" y="5362103"/>
              <a:ext cx="1726609" cy="411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9" name="Picture 17" descr="E:\hsr\se2p_svn.elmermx.ch\doc\09_Praesentationen\logos\structure101.jpg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5" t="25816" r="19405" b="25816"/>
            <a:stretch/>
          </p:blipFill>
          <p:spPr bwMode="auto">
            <a:xfrm>
              <a:off x="2167241" y="6017112"/>
              <a:ext cx="1028504" cy="60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hteck 4"/>
            <p:cNvSpPr/>
            <p:nvPr/>
          </p:nvSpPr>
          <p:spPr>
            <a:xfrm>
              <a:off x="643443" y="5152458"/>
              <a:ext cx="2552302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de-DE" sz="24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/>
                </a:rPr>
                <a:t>State </a:t>
              </a:r>
              <a:r>
                <a:rPr lang="de-DE" sz="2400" b="1" cap="all" dirty="0" err="1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/>
                </a:rPr>
                <a:t>Of</a:t>
              </a:r>
              <a:r>
                <a:rPr lang="de-DE" sz="24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/>
                </a:rPr>
                <a:t> Flow</a:t>
              </a:r>
              <a:br>
                <a:rPr lang="de-DE" sz="24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/>
                </a:rPr>
              </a:br>
              <a:r>
                <a:rPr lang="de-DE" sz="2400" b="1" cap="all" dirty="0" err="1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/>
                </a:rPr>
                <a:t>Metrics</a:t>
              </a:r>
              <a:endParaRPr lang="de-DE" sz="2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0306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Server</a:t>
            </a:r>
          </a:p>
          <a:p>
            <a:pPr lvl="1"/>
            <a:r>
              <a:rPr lang="fr-CH" dirty="0"/>
              <a:t>Apache </a:t>
            </a:r>
            <a:r>
              <a:rPr lang="en-US" dirty="0"/>
              <a:t>Webserver</a:t>
            </a:r>
            <a:endParaRPr lang="fr-CH" dirty="0"/>
          </a:p>
          <a:p>
            <a:pPr lvl="1"/>
            <a:r>
              <a:rPr lang="fr-CH" dirty="0"/>
              <a:t>MySQL DB</a:t>
            </a:r>
          </a:p>
          <a:p>
            <a:r>
              <a:rPr lang="fr-CH" dirty="0"/>
              <a:t>PC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/>
              <a:t>Browser (XHTML, CSS, JS)</a:t>
            </a:r>
          </a:p>
          <a:p>
            <a:r>
              <a:rPr lang="fr-CH" dirty="0" err="1"/>
              <a:t>Android</a:t>
            </a:r>
            <a:r>
              <a:rPr lang="fr-CH" dirty="0"/>
              <a:t>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 err="1"/>
              <a:t>SQLite</a:t>
            </a:r>
            <a:r>
              <a:rPr lang="fr-CH" dirty="0"/>
              <a:t> DB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 smtClean="0"/>
              <a:t>Start </a:t>
            </a:r>
            <a:r>
              <a:rPr lang="de-CH" dirty="0"/>
              <a:t>/ </a:t>
            </a:r>
            <a:r>
              <a:rPr lang="de-CH" dirty="0" smtClean="0"/>
              <a:t>Stopp </a:t>
            </a:r>
            <a:r>
              <a:rPr lang="de-CH" dirty="0" smtClean="0">
                <a:sym typeface="Wingdings" pitchFamily="2" charset="2"/>
              </a:rPr>
              <a:t> Zeiterfassung</a:t>
            </a:r>
            <a:endParaRPr lang="de-CH" dirty="0" smtClean="0"/>
          </a:p>
          <a:p>
            <a:r>
              <a:rPr lang="de-CH" dirty="0" smtClean="0"/>
              <a:t>Kundenvorschläge</a:t>
            </a:r>
            <a:endParaRPr lang="de-CH" dirty="0" smtClean="0"/>
          </a:p>
          <a:p>
            <a:pPr lvl="1"/>
            <a:r>
              <a:rPr lang="de-CH" dirty="0" smtClean="0"/>
              <a:t>GPS Position</a:t>
            </a:r>
          </a:p>
          <a:p>
            <a:pPr lvl="1"/>
            <a:r>
              <a:rPr lang="de-CH" dirty="0" err="1" smtClean="0"/>
              <a:t>Autocompletion</a:t>
            </a:r>
            <a:r>
              <a:rPr lang="de-CH" dirty="0" smtClean="0"/>
              <a:t> Name</a:t>
            </a:r>
          </a:p>
          <a:p>
            <a:r>
              <a:rPr lang="de-CH" dirty="0" smtClean="0"/>
              <a:t>Stundeneintragstyp-Auswahl</a:t>
            </a:r>
          </a:p>
          <a:p>
            <a:r>
              <a:rPr lang="de-CH" dirty="0" smtClean="0"/>
              <a:t>Beschreibung</a:t>
            </a:r>
          </a:p>
          <a:p>
            <a:r>
              <a:rPr lang="de-CH" dirty="0" smtClean="0"/>
              <a:t>Synchronisation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pPr lvl="1"/>
            <a:r>
              <a:rPr lang="de-CH" dirty="0" smtClean="0"/>
              <a:t>Kunden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</a:t>
            </a:r>
            <a:r>
              <a:rPr lang="de-CH" dirty="0"/>
              <a:t> </a:t>
            </a:r>
            <a:r>
              <a:rPr lang="de-CH" dirty="0" smtClean="0"/>
              <a:t>Client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1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Authentifizierung &amp; Autorisierung</a:t>
            </a:r>
          </a:p>
          <a:p>
            <a:r>
              <a:rPr lang="de-CH" dirty="0" smtClean="0"/>
              <a:t>CRUD</a:t>
            </a:r>
          </a:p>
          <a:p>
            <a:pPr lvl="1"/>
            <a:r>
              <a:rPr lang="de-CH" dirty="0" smtClean="0"/>
              <a:t>Materialien</a:t>
            </a:r>
          </a:p>
          <a:p>
            <a:pPr lvl="1"/>
            <a:r>
              <a:rPr lang="de-CH" dirty="0" smtClean="0"/>
              <a:t>Aufträge</a:t>
            </a:r>
          </a:p>
          <a:p>
            <a:pPr lvl="1"/>
            <a:r>
              <a:rPr lang="de-CH" dirty="0" smtClean="0"/>
              <a:t>Kunden</a:t>
            </a:r>
          </a:p>
          <a:p>
            <a:pPr lvl="1"/>
            <a:r>
              <a:rPr lang="de-CH" dirty="0" smtClean="0"/>
              <a:t>Mitarbeiter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r>
              <a:rPr lang="de-CH" dirty="0" smtClean="0"/>
              <a:t>Google </a:t>
            </a:r>
            <a:r>
              <a:rPr lang="de-CH" dirty="0" err="1" smtClean="0"/>
              <a:t>Maps</a:t>
            </a:r>
            <a:r>
              <a:rPr lang="de-CH" dirty="0" smtClean="0"/>
              <a:t> Integration</a:t>
            </a:r>
          </a:p>
          <a:p>
            <a:r>
              <a:rPr lang="de-CH" dirty="0" smtClean="0"/>
              <a:t>Synchronisation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 Server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6512" y="1259788"/>
            <a:ext cx="9216008" cy="5023144"/>
            <a:chOff x="203736" y="1333947"/>
            <a:chExt cx="8480069" cy="4903365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203736" y="1333947"/>
              <a:ext cx="8480069" cy="47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sz="3000" dirty="0" smtClean="0"/>
              <a:t>Einführung MRT</a:t>
            </a:r>
          </a:p>
          <a:p>
            <a:r>
              <a:rPr lang="de-CH" sz="3000" dirty="0" smtClean="0"/>
              <a:t>Ziele</a:t>
            </a:r>
          </a:p>
          <a:p>
            <a:r>
              <a:rPr lang="de-CH" sz="3000" dirty="0" smtClean="0"/>
              <a:t>Tools</a:t>
            </a:r>
            <a:endParaRPr lang="de-CH" sz="3000" dirty="0" smtClean="0"/>
          </a:p>
          <a:p>
            <a:r>
              <a:rPr lang="de-CH" sz="3000" dirty="0" smtClean="0"/>
              <a:t>Realisierte Funktionen</a:t>
            </a:r>
          </a:p>
          <a:p>
            <a:r>
              <a:rPr lang="de-CH" sz="3000" dirty="0" smtClean="0"/>
              <a:t>Live Demo</a:t>
            </a:r>
          </a:p>
          <a:p>
            <a:r>
              <a:rPr lang="de-CH" sz="3000" dirty="0" smtClean="0"/>
              <a:t>Übersicht Architektur</a:t>
            </a:r>
            <a:endParaRPr lang="de-CH" sz="2200" dirty="0" smtClean="0"/>
          </a:p>
          <a:p>
            <a:r>
              <a:rPr lang="de-CH" sz="3000" dirty="0" smtClean="0"/>
              <a:t>Projektumfang</a:t>
            </a:r>
            <a:endParaRPr lang="de-CH" sz="3000" dirty="0" smtClean="0"/>
          </a:p>
          <a:p>
            <a:r>
              <a:rPr lang="de-CH" sz="3000" dirty="0" smtClean="0"/>
              <a:t>Aufwand</a:t>
            </a:r>
          </a:p>
          <a:p>
            <a:r>
              <a:rPr lang="de-CH" sz="3000" dirty="0" smtClean="0"/>
              <a:t>Projektverlauf</a:t>
            </a:r>
          </a:p>
          <a:p>
            <a:r>
              <a:rPr lang="de-CH" sz="3000" dirty="0" smtClean="0"/>
              <a:t>Zusammenfassung</a:t>
            </a:r>
            <a:endParaRPr lang="de-CH" sz="3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 smtClean="0"/>
              <a:t>Design Model Server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4228" r="2273" b="2792"/>
          <a:stretch/>
        </p:blipFill>
        <p:spPr bwMode="auto">
          <a:xfrm>
            <a:off x="1619672" y="44624"/>
            <a:ext cx="6624736" cy="676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" fill="hold"/>
                                        <p:tgtEl>
                                          <p:spTgt spid="9218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9218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Design Model </a:t>
            </a:r>
            <a:r>
              <a:rPr lang="de-CH" dirty="0" smtClean="0"/>
              <a:t>Client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215" r="1899" b="6390"/>
          <a:stretch/>
        </p:blipFill>
        <p:spPr bwMode="auto">
          <a:xfrm>
            <a:off x="0" y="1466849"/>
            <a:ext cx="9144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endParaRPr lang="de-CH" dirty="0" smtClean="0"/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pic>
        <p:nvPicPr>
          <p:cNvPr id="8" name="Grafik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96975"/>
            <a:ext cx="8706855" cy="39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814497" y="15361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494906" y="1530419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66" y="1978174"/>
            <a:ext cx="576064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Anzahl </a:t>
            </a:r>
            <a:r>
              <a:rPr lang="de-CH" dirty="0" smtClean="0"/>
              <a:t>Dokumente</a:t>
            </a:r>
          </a:p>
          <a:p>
            <a:pPr lvl="1"/>
            <a:r>
              <a:rPr lang="de-CH" dirty="0" smtClean="0"/>
              <a:t>Total: 253</a:t>
            </a:r>
          </a:p>
          <a:p>
            <a:pPr lvl="1"/>
            <a:r>
              <a:rPr lang="de-CH" dirty="0" smtClean="0"/>
              <a:t>Davon Word: 67</a:t>
            </a:r>
            <a:endParaRPr lang="de-CH" dirty="0"/>
          </a:p>
          <a:p>
            <a:r>
              <a:rPr lang="de-CH" dirty="0" smtClean="0"/>
              <a:t>Anzahl Word Seiten: 370</a:t>
            </a:r>
            <a:endParaRPr lang="de-CH" dirty="0" smtClean="0"/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Klassen: 24</a:t>
            </a:r>
          </a:p>
          <a:p>
            <a:r>
              <a:rPr lang="de-CH" dirty="0" smtClean="0"/>
              <a:t>~ </a:t>
            </a:r>
            <a:r>
              <a:rPr lang="de-CH" dirty="0" smtClean="0"/>
              <a:t>Geschriebene Codezeilen</a:t>
            </a:r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</a:t>
            </a:r>
            <a:r>
              <a:rPr lang="de-CH" dirty="0" smtClean="0"/>
              <a:t>1290</a:t>
            </a:r>
          </a:p>
          <a:p>
            <a:pPr lvl="1"/>
            <a:r>
              <a:rPr lang="de-CH" dirty="0" smtClean="0"/>
              <a:t>Test</a:t>
            </a:r>
            <a:r>
              <a:rPr lang="de-CH" dirty="0"/>
              <a:t>: </a:t>
            </a:r>
            <a:r>
              <a:rPr lang="de-CH" dirty="0" smtClean="0"/>
              <a:t>1151</a:t>
            </a:r>
          </a:p>
          <a:p>
            <a:pPr lvl="1"/>
            <a:r>
              <a:rPr lang="de-CH" dirty="0"/>
              <a:t>Views / XHTML: </a:t>
            </a:r>
            <a:r>
              <a:rPr lang="de-CH" dirty="0" smtClean="0"/>
              <a:t>1111</a:t>
            </a:r>
            <a:endParaRPr lang="de-CH" dirty="0"/>
          </a:p>
          <a:p>
            <a:pPr lvl="1"/>
            <a:r>
              <a:rPr lang="de-CH" dirty="0"/>
              <a:t>CSS: </a:t>
            </a:r>
            <a:r>
              <a:rPr lang="de-CH" dirty="0" smtClean="0"/>
              <a:t>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</a:p>
          <a:p>
            <a:pPr lvl="1"/>
            <a:r>
              <a:rPr lang="de-CH" dirty="0"/>
              <a:t>Total: </a:t>
            </a:r>
            <a:r>
              <a:rPr lang="de-CH" dirty="0" smtClean="0"/>
              <a:t>4572</a:t>
            </a:r>
            <a:endParaRPr lang="de-CH" dirty="0"/>
          </a:p>
          <a:p>
            <a:r>
              <a:rPr lang="de-CH" dirty="0"/>
              <a:t>Generierte Codezeilen: </a:t>
            </a:r>
            <a:r>
              <a:rPr lang="de-CH" dirty="0" smtClean="0"/>
              <a:t>~100</a:t>
            </a:r>
            <a:endParaRPr lang="de-CH" dirty="0"/>
          </a:p>
          <a:p>
            <a:r>
              <a:rPr lang="de-CH" dirty="0" smtClean="0"/>
              <a:t>Code </a:t>
            </a:r>
            <a:r>
              <a:rPr lang="de-CH" dirty="0" smtClean="0"/>
              <a:t>/ Test Ratio: 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</a:t>
            </a:r>
            <a:r>
              <a:rPr lang="de-CH" dirty="0" smtClean="0"/>
              <a:t>Server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3779912" y="1979543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1400" b="1" dirty="0" err="1" smtClean="0"/>
              <a:t>Rails</a:t>
            </a:r>
            <a:endParaRPr lang="de-CH" sz="1400" b="1" dirty="0"/>
          </a:p>
          <a:p>
            <a:r>
              <a:rPr lang="de-CH" sz="1400" dirty="0"/>
              <a:t>  * </a:t>
            </a:r>
            <a:r>
              <a:rPr lang="de-CH" sz="1400" dirty="0" err="1"/>
              <a:t>abstract</a:t>
            </a:r>
            <a:r>
              <a:rPr lang="de-CH" sz="1400" dirty="0"/>
              <a:t> (1.0.0)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actionmailer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actionpack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activemodel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activerecord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activeresource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activesupport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arel</a:t>
            </a:r>
            <a:r>
              <a:rPr lang="de-CH" sz="1400" dirty="0"/>
              <a:t> (2.0.10)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bcrypt-ruby</a:t>
            </a:r>
            <a:r>
              <a:rPr lang="de-CH" sz="1400" dirty="0"/>
              <a:t> (2.1.4)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dynamic_form</a:t>
            </a:r>
            <a:r>
              <a:rPr lang="de-CH" sz="1400" dirty="0"/>
              <a:t> (1.1.4)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erubis</a:t>
            </a:r>
            <a:r>
              <a:rPr lang="de-CH" sz="1400" dirty="0"/>
              <a:t> (2.6.6)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highline</a:t>
            </a:r>
            <a:r>
              <a:rPr lang="de-CH" sz="1400" dirty="0"/>
              <a:t> (1.6.2)</a:t>
            </a:r>
          </a:p>
          <a:p>
            <a:r>
              <a:rPr lang="de-CH" sz="1400" dirty="0"/>
              <a:t>  * i18n (0.6.0)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mail</a:t>
            </a:r>
            <a:r>
              <a:rPr lang="de-CH" sz="1400" dirty="0"/>
              <a:t> (2.2.19)</a:t>
            </a:r>
          </a:p>
          <a:p>
            <a:r>
              <a:rPr lang="de-CH" sz="1400" dirty="0"/>
              <a:t>  * mime-</a:t>
            </a:r>
            <a:r>
              <a:rPr lang="de-CH" sz="1400" dirty="0" err="1"/>
              <a:t>types</a:t>
            </a:r>
            <a:r>
              <a:rPr lang="de-CH" sz="1400" dirty="0"/>
              <a:t> (1.16</a:t>
            </a:r>
            <a:r>
              <a:rPr lang="de-CH" sz="1400" dirty="0" smtClean="0"/>
              <a:t>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net-scp</a:t>
            </a:r>
            <a:r>
              <a:rPr lang="de-CH" sz="1400" dirty="0"/>
              <a:t> (1.0.4)</a:t>
            </a:r>
          </a:p>
          <a:p>
            <a:endParaRPr lang="de-CH" sz="1400" dirty="0"/>
          </a:p>
        </p:txBody>
      </p:sp>
      <p:sp>
        <p:nvSpPr>
          <p:cNvPr id="6" name="Rechteck 5"/>
          <p:cNvSpPr/>
          <p:nvPr/>
        </p:nvSpPr>
        <p:spPr>
          <a:xfrm>
            <a:off x="6318448" y="2194406"/>
            <a:ext cx="372616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dirty="0"/>
              <a:t>  * </a:t>
            </a:r>
            <a:r>
              <a:rPr lang="de-CH" sz="1400" dirty="0" err="1"/>
              <a:t>net-sftp</a:t>
            </a:r>
            <a:r>
              <a:rPr lang="de-CH" sz="1400" dirty="0"/>
              <a:t> (2.0.5)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net-ssh</a:t>
            </a:r>
            <a:r>
              <a:rPr lang="de-CH" sz="1400" dirty="0"/>
              <a:t> (2.1.4)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</a:t>
            </a:r>
            <a:r>
              <a:rPr lang="de-CH" sz="1400" dirty="0"/>
              <a:t>-</a:t>
            </a:r>
            <a:r>
              <a:rPr lang="de-CH" sz="1400" dirty="0" err="1"/>
              <a:t>ssh</a:t>
            </a:r>
            <a:r>
              <a:rPr lang="de-CH" sz="1400" dirty="0"/>
              <a:t>-gateway (1.1.0)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orm_adapter</a:t>
            </a:r>
            <a:r>
              <a:rPr lang="de-CH" sz="1400" dirty="0"/>
              <a:t> (0.0.5)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polyglot</a:t>
            </a:r>
            <a:r>
              <a:rPr lang="de-CH" sz="1400" dirty="0"/>
              <a:t> (0.3.1)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 (1.2.2)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-mount (0.6.14)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-test (0.5.7)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rails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railties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rake</a:t>
            </a:r>
            <a:r>
              <a:rPr lang="de-CH" sz="1400" dirty="0"/>
              <a:t> (0.8.7</a:t>
            </a:r>
            <a:r>
              <a:rPr lang="de-CH" sz="1400" dirty="0" smtClean="0"/>
              <a:t>) </a:t>
            </a:r>
            <a:r>
              <a:rPr lang="de-CH" sz="1400" dirty="0"/>
              <a:t>  </a:t>
            </a:r>
            <a:endParaRPr lang="de-CH" sz="1400" dirty="0" smtClean="0"/>
          </a:p>
          <a:p>
            <a:r>
              <a:rPr lang="de-CH" sz="1400" dirty="0"/>
              <a:t> </a:t>
            </a:r>
            <a:r>
              <a:rPr lang="de-CH" sz="1400" dirty="0" smtClean="0"/>
              <a:t> * </a:t>
            </a:r>
            <a:r>
              <a:rPr lang="de-CH" sz="1400" dirty="0" err="1"/>
              <a:t>thor</a:t>
            </a:r>
            <a:r>
              <a:rPr lang="de-CH" sz="1400" dirty="0"/>
              <a:t> (0.14.6)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treetop</a:t>
            </a:r>
            <a:r>
              <a:rPr lang="de-CH" sz="1400" dirty="0"/>
              <a:t> (1.4.9)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tzinfo</a:t>
            </a:r>
            <a:r>
              <a:rPr lang="de-CH" sz="1400" dirty="0"/>
              <a:t> (0.3.27)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bundler</a:t>
            </a:r>
            <a:r>
              <a:rPr lang="de-CH" sz="1400" dirty="0"/>
              <a:t> (1.0.13)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builder</a:t>
            </a:r>
            <a:r>
              <a:rPr lang="de-CH" sz="1400" dirty="0"/>
              <a:t> (2.1.2)</a:t>
            </a:r>
            <a:endParaRPr lang="de-CH" sz="1400" dirty="0"/>
          </a:p>
        </p:txBody>
      </p:sp>
      <p:sp>
        <p:nvSpPr>
          <p:cNvPr id="8" name="Rechteck 7"/>
          <p:cNvSpPr/>
          <p:nvPr/>
        </p:nvSpPr>
        <p:spPr>
          <a:xfrm>
            <a:off x="720080" y="1979543"/>
            <a:ext cx="334786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Deployment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capistrano</a:t>
            </a:r>
            <a:r>
              <a:rPr lang="en-US" sz="1400" dirty="0"/>
              <a:t> (2.6.0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/>
              <a:t>Testing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rcov</a:t>
            </a:r>
            <a:r>
              <a:rPr lang="en-US" sz="1400" dirty="0"/>
              <a:t> (0.9.9)</a:t>
            </a:r>
          </a:p>
          <a:p>
            <a:r>
              <a:rPr lang="en-US" sz="1400" dirty="0"/>
              <a:t>  * ruby-prof (0.10.7)</a:t>
            </a:r>
          </a:p>
          <a:p>
            <a:r>
              <a:rPr lang="en-US" sz="1400" dirty="0"/>
              <a:t>  * </a:t>
            </a:r>
            <a:r>
              <a:rPr lang="en-US" sz="1400" dirty="0" err="1"/>
              <a:t>railroady</a:t>
            </a:r>
            <a:r>
              <a:rPr lang="en-US" sz="1400" dirty="0"/>
              <a:t> (1.0.2</a:t>
            </a:r>
            <a:r>
              <a:rPr lang="en-US" sz="1400" dirty="0" smtClean="0"/>
              <a:t>)</a:t>
            </a:r>
            <a:endParaRPr lang="de-CH" sz="1400" dirty="0"/>
          </a:p>
          <a:p>
            <a:r>
              <a:rPr lang="de-CH" sz="1400" dirty="0"/>
              <a:t>  * sqlite3 (1.3.3</a:t>
            </a:r>
            <a:r>
              <a:rPr lang="de-CH" sz="1400" dirty="0" smtClean="0"/>
              <a:t>)</a:t>
            </a:r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 smtClean="0"/>
              <a:t>Server monitoring / debugging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exception_notification</a:t>
            </a:r>
            <a:r>
              <a:rPr lang="en-US" sz="1400" dirty="0"/>
              <a:t> (2.4.0</a:t>
            </a:r>
            <a:r>
              <a:rPr lang="en-US" sz="1400" dirty="0" smtClean="0"/>
              <a:t>)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r>
              <a:rPr lang="en-US" sz="1400" b="1" dirty="0" smtClean="0"/>
              <a:t>Authentication</a:t>
            </a:r>
            <a:endParaRPr lang="en-US" sz="1400" b="1" dirty="0"/>
          </a:p>
          <a:p>
            <a:r>
              <a:rPr lang="en-US" sz="1400" dirty="0"/>
              <a:t>  * devise (1.3.4)</a:t>
            </a:r>
          </a:p>
          <a:p>
            <a:r>
              <a:rPr lang="en-US" sz="1400" dirty="0"/>
              <a:t>  * warden (1.0.4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/>
              <a:t>Database</a:t>
            </a:r>
            <a:endParaRPr lang="de-CH" sz="1400" dirty="0"/>
          </a:p>
          <a:p>
            <a:r>
              <a:rPr lang="de-CH" sz="1400" dirty="0"/>
              <a:t>  * </a:t>
            </a:r>
            <a:r>
              <a:rPr lang="de-CH" sz="1400" dirty="0" err="1"/>
              <a:t>mysql</a:t>
            </a:r>
            <a:r>
              <a:rPr lang="de-CH" sz="1400" dirty="0"/>
              <a:t> (2.8.1)</a:t>
            </a: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7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772913"/>
              </p:ext>
            </p:extLst>
          </p:nvPr>
        </p:nvGraphicFramePr>
        <p:xfrm>
          <a:off x="457200" y="148113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832"/>
                <a:gridCol w="1913384"/>
                <a:gridCol w="191338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Posten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Anzahl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Davon Tests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10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eigene 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LOC (Lines </a:t>
                      </a:r>
                      <a:r>
                        <a:rPr lang="de-CH" dirty="0" err="1" smtClean="0"/>
                        <a:t>Of</a:t>
                      </a:r>
                      <a:r>
                        <a:rPr lang="de-CH" baseline="0" dirty="0" smtClean="0"/>
                        <a:t> Code)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1422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NI (</a:t>
                      </a:r>
                      <a:r>
                        <a:rPr lang="de-CH" dirty="0" err="1" smtClean="0"/>
                        <a:t>Number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of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bytecode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Instructions</a:t>
                      </a:r>
                      <a:r>
                        <a:rPr lang="de-CH" baseline="0" dirty="0" smtClean="0"/>
                        <a:t>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7685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3306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Generierte Codezeilen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Geplant: 1072h</a:t>
            </a:r>
          </a:p>
          <a:p>
            <a:r>
              <a:rPr lang="de-CH" dirty="0" smtClean="0"/>
              <a:t>Benötigt: 1023h</a:t>
            </a:r>
          </a:p>
          <a:p>
            <a:r>
              <a:rPr lang="de-CH" dirty="0" smtClean="0"/>
              <a:t>Ausstehend: ~20h</a:t>
            </a:r>
          </a:p>
          <a:p>
            <a:r>
              <a:rPr lang="de-CH" dirty="0" smtClean="0"/>
              <a:t>&gt; 200h pro Person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</a:t>
            </a:r>
            <a:endParaRPr lang="de-CH" dirty="0"/>
          </a:p>
        </p:txBody>
      </p:sp>
      <p:pic>
        <p:nvPicPr>
          <p:cNvPr id="12291" name="Picture 3" descr="D:\Users\Lukas Elmer\AppData\Local\Microsoft\Windows\Temporary Internet Files\Content.IE5\XOQ5FWV9\MP90039935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573016"/>
            <a:ext cx="2677939" cy="2675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D:\Users\Lukas Elmer\AppData\Local\Microsoft\Windows\Temporary Internet Files\Content.IE5\XOQ5FWV9\MP900216070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86091"/>
            <a:ext cx="2649488" cy="1770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247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1794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948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Milestone</a:t>
            </a:r>
            <a:endParaRPr lang="de-CH" dirty="0"/>
          </a:p>
        </p:txBody>
      </p:sp>
      <p:graphicFrame>
        <p:nvGraphicFramePr>
          <p:cNvPr id="5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212149"/>
              </p:ext>
            </p:extLst>
          </p:nvPr>
        </p:nvGraphicFramePr>
        <p:xfrm>
          <a:off x="1043608" y="1340768"/>
          <a:ext cx="7056784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4562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Woche</a:t>
            </a:r>
            <a:endParaRPr lang="de-CH" dirty="0"/>
          </a:p>
        </p:txBody>
      </p:sp>
      <p:graphicFrame>
        <p:nvGraphicFramePr>
          <p:cNvPr id="5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354386"/>
              </p:ext>
            </p:extLst>
          </p:nvPr>
        </p:nvGraphicFramePr>
        <p:xfrm>
          <a:off x="323529" y="1196751"/>
          <a:ext cx="8496942" cy="4464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90118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pro Aktivität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825534"/>
              </p:ext>
            </p:extLst>
          </p:nvPr>
        </p:nvGraphicFramePr>
        <p:xfrm>
          <a:off x="2" y="1052736"/>
          <a:ext cx="9143998" cy="5904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err="1" smtClean="0"/>
              <a:t>Construction</a:t>
            </a:r>
            <a:r>
              <a:rPr lang="de-CH" dirty="0" smtClean="0"/>
              <a:t>, 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</a:p>
          <a:p>
            <a:pPr lvl="1"/>
            <a:r>
              <a:rPr lang="de-CH" dirty="0"/>
              <a:t>Projektplan </a:t>
            </a:r>
            <a:r>
              <a:rPr lang="de-CH" dirty="0" smtClean="0"/>
              <a:t>eingehalten</a:t>
            </a:r>
          </a:p>
          <a:p>
            <a:pPr lvl="1"/>
            <a:r>
              <a:rPr lang="de-CH" dirty="0" smtClean="0"/>
              <a:t>Termine wahrgenommen</a:t>
            </a:r>
            <a:endParaRPr lang="de-CH" dirty="0" smtClean="0"/>
          </a:p>
          <a:p>
            <a:r>
              <a:rPr lang="de-CH" dirty="0" smtClean="0"/>
              <a:t>Zusammenarbeit </a:t>
            </a:r>
            <a:r>
              <a:rPr lang="de-CH" dirty="0" smtClean="0"/>
              <a:t>fantastisch</a:t>
            </a:r>
          </a:p>
          <a:p>
            <a:pPr lvl="1"/>
            <a:r>
              <a:rPr lang="de-CH" dirty="0"/>
              <a:t>Aufwand gleichmässig </a:t>
            </a:r>
            <a:r>
              <a:rPr lang="de-CH" dirty="0" smtClean="0"/>
              <a:t>verteilt</a:t>
            </a:r>
            <a:endParaRPr lang="de-CH" dirty="0" smtClean="0"/>
          </a:p>
          <a:p>
            <a:r>
              <a:rPr lang="de-CH" dirty="0" smtClean="0"/>
              <a:t>SE1 Theorie angewendet</a:t>
            </a:r>
            <a:endParaRPr lang="de-CH" dirty="0" smtClean="0"/>
          </a:p>
          <a:p>
            <a:r>
              <a:rPr lang="de-CH" dirty="0" smtClean="0"/>
              <a:t>Neue Technologien kennengelernt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Projektverlauf - Positive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Konzentration auf </a:t>
            </a:r>
            <a:r>
              <a:rPr lang="de-CH" dirty="0" smtClean="0"/>
              <a:t>Details</a:t>
            </a:r>
            <a:endParaRPr lang="de-CH" dirty="0" smtClean="0"/>
          </a:p>
          <a:p>
            <a:r>
              <a:rPr lang="de-CH" dirty="0"/>
              <a:t>Verschiedene Konventionen</a:t>
            </a:r>
          </a:p>
          <a:p>
            <a:pPr lvl="1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Projektverlauf - Negative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/>
          <a:stretch/>
        </p:blipFill>
        <p:spPr bwMode="auto">
          <a:xfrm>
            <a:off x="7148264" y="5169768"/>
            <a:ext cx="1600200" cy="149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</a:t>
            </a:r>
            <a:r>
              <a:rPr lang="de-CH" dirty="0" smtClean="0"/>
              <a:t>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  <a:endParaRPr lang="de-CH" dirty="0" smtClean="0"/>
          </a:p>
          <a:p>
            <a:r>
              <a:rPr lang="de-CH" dirty="0" smtClean="0"/>
              <a:t>Abgleichen </a:t>
            </a:r>
            <a:r>
              <a:rPr lang="de-CH" dirty="0" smtClean="0"/>
              <a:t>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r>
              <a:rPr lang="de-CH" dirty="0" smtClean="0"/>
              <a:t>Koordination Team aufwändig</a:t>
            </a:r>
          </a:p>
          <a:p>
            <a:pPr lvl="1"/>
            <a:r>
              <a:rPr lang="de-CH" dirty="0" smtClean="0"/>
              <a:t>Projektleiter hat gefehlt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Projektverlauf - </a:t>
            </a:r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Projekt-</a:t>
            </a:r>
            <a:r>
              <a:rPr lang="de-CH" dirty="0" smtClean="0"/>
              <a:t>, Zeitmanagement </a:t>
            </a:r>
          </a:p>
          <a:p>
            <a:pPr lvl="1"/>
            <a:r>
              <a:rPr lang="de-CH" dirty="0" smtClean="0"/>
              <a:t>Einteilen von Arbeiten in Arbeitspakete</a:t>
            </a:r>
          </a:p>
          <a:p>
            <a:pPr lvl="1"/>
            <a:r>
              <a:rPr lang="de-CH" dirty="0" smtClean="0"/>
              <a:t>Anwenden agiler </a:t>
            </a:r>
            <a:r>
              <a:rPr lang="de-CH" dirty="0" smtClean="0"/>
              <a:t>Softwareentwicklung</a:t>
            </a:r>
          </a:p>
          <a:p>
            <a:pPr lvl="1"/>
            <a:r>
              <a:rPr lang="de-CH" dirty="0"/>
              <a:t>Arbeiten im </a:t>
            </a:r>
            <a:r>
              <a:rPr lang="de-CH" dirty="0" smtClean="0"/>
              <a:t>Team</a:t>
            </a:r>
            <a:endParaRPr lang="de-CH" dirty="0" smtClean="0"/>
          </a:p>
          <a:p>
            <a:r>
              <a:rPr lang="de-CH" dirty="0" smtClean="0"/>
              <a:t>Technologie</a:t>
            </a:r>
          </a:p>
          <a:p>
            <a:pPr lvl="1"/>
            <a:r>
              <a:rPr lang="de-CH" dirty="0" smtClean="0"/>
              <a:t>Programmierkenntnisse </a:t>
            </a:r>
            <a:r>
              <a:rPr lang="de-CH" dirty="0"/>
              <a:t>verbessert</a:t>
            </a:r>
          </a:p>
          <a:p>
            <a:pPr lvl="1"/>
            <a:r>
              <a:rPr lang="de-CH" dirty="0" smtClean="0"/>
              <a:t>Ruby </a:t>
            </a:r>
            <a:r>
              <a:rPr lang="de-CH" dirty="0" smtClean="0"/>
              <a:t>on </a:t>
            </a:r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59170"/>
            <a:ext cx="2524236" cy="16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Erfolgreiches Projekt</a:t>
            </a:r>
          </a:p>
          <a:p>
            <a:r>
              <a:rPr lang="de-CH" dirty="0" smtClean="0"/>
              <a:t>Super Teamwork</a:t>
            </a:r>
            <a:endParaRPr lang="de-CH" dirty="0" smtClean="0"/>
          </a:p>
          <a:p>
            <a:r>
              <a:rPr lang="de-CH" dirty="0" smtClean="0"/>
              <a:t>SE1 Kenntnisse verinnerlicht</a:t>
            </a:r>
          </a:p>
          <a:p>
            <a:r>
              <a:rPr lang="de-CH" dirty="0" smtClean="0"/>
              <a:t>Architektur wichtig</a:t>
            </a:r>
          </a:p>
          <a:p>
            <a:pPr lvl="1"/>
            <a:r>
              <a:rPr lang="de-CH" dirty="0" smtClean="0"/>
              <a:t>Lose Kopplung</a:t>
            </a:r>
          </a:p>
          <a:p>
            <a:pPr lvl="1"/>
            <a:r>
              <a:rPr lang="de-CH" dirty="0" smtClean="0"/>
              <a:t>Keine zyklischen Abhängigkeiten</a:t>
            </a:r>
            <a:endParaRPr lang="de-CH" dirty="0" smtClean="0"/>
          </a:p>
          <a:p>
            <a:r>
              <a:rPr lang="de-CH" dirty="0" smtClean="0"/>
              <a:t>Koordination gemeistert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-36512" y="4810036"/>
            <a:ext cx="444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Deprecated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646</Words>
  <Application>Microsoft Office PowerPoint</Application>
  <PresentationFormat>Bildschirmpräsentation (4:3)</PresentationFormat>
  <Paragraphs>366</Paragraphs>
  <Slides>42</Slides>
  <Notes>41</Notes>
  <HiddenSlides>3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3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Problembeschreibung</vt:lpstr>
      <vt:lpstr>Ziele</vt:lpstr>
      <vt:lpstr>Tools</vt:lpstr>
      <vt:lpstr>Architektur Übersicht</vt:lpstr>
      <vt:lpstr>Tiers</vt:lpstr>
      <vt:lpstr>Realisierte Funktionen Client</vt:lpstr>
      <vt:lpstr>Realisierte Funktionen Server</vt:lpstr>
      <vt:lpstr>Domainmodel </vt:lpstr>
      <vt:lpstr>Design Model Server</vt:lpstr>
      <vt:lpstr>Design Model Client</vt:lpstr>
      <vt:lpstr>Layers / Packages</vt:lpstr>
      <vt:lpstr>Layers / Packages</vt:lpstr>
      <vt:lpstr>PowerPoint-Präsentation</vt:lpstr>
      <vt:lpstr>Live Demo</vt:lpstr>
      <vt:lpstr>Projektumfang</vt:lpstr>
      <vt:lpstr>Projektumfang Server</vt:lpstr>
      <vt:lpstr>Projektumfang Server - Libraries</vt:lpstr>
      <vt:lpstr>Projektumfang Server - Codestatistik</vt:lpstr>
      <vt:lpstr>Projektumfang Client</vt:lpstr>
      <vt:lpstr>Aufwand</vt:lpstr>
      <vt:lpstr>PowerPoint-Präsentation</vt:lpstr>
      <vt:lpstr>Aufwand pro Milestone</vt:lpstr>
      <vt:lpstr>Aufwand pro Woche</vt:lpstr>
      <vt:lpstr>Aufwand pro Aktivität</vt:lpstr>
      <vt:lpstr>Projektverlauf</vt:lpstr>
      <vt:lpstr>Projektverlauf - Positive Aspekte</vt:lpstr>
      <vt:lpstr>Projektverlauf - Negative Aspekte</vt:lpstr>
      <vt:lpstr>Projektverlauf -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499</cp:revision>
  <dcterms:created xsi:type="dcterms:W3CDTF">2011-04-12T13:11:17Z</dcterms:created>
  <dcterms:modified xsi:type="dcterms:W3CDTF">2011-05-31T17:54:27Z</dcterms:modified>
</cp:coreProperties>
</file>